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71" r:id="rId3"/>
    <p:sldId id="272" r:id="rId4"/>
    <p:sldId id="273" r:id="rId5"/>
    <p:sldId id="274" r:id="rId6"/>
    <p:sldId id="257" r:id="rId7"/>
    <p:sldId id="265" r:id="rId8"/>
    <p:sldId id="258" r:id="rId9"/>
    <p:sldId id="259" r:id="rId10"/>
    <p:sldId id="260" r:id="rId11"/>
    <p:sldId id="261" r:id="rId12"/>
    <p:sldId id="283" r:id="rId13"/>
    <p:sldId id="262" r:id="rId14"/>
    <p:sldId id="264" r:id="rId15"/>
    <p:sldId id="266" r:id="rId16"/>
    <p:sldId id="284" r:id="rId17"/>
    <p:sldId id="267" r:id="rId18"/>
    <p:sldId id="268" r:id="rId19"/>
    <p:sldId id="269" r:id="rId20"/>
    <p:sldId id="270" r:id="rId21"/>
    <p:sldId id="275" r:id="rId22"/>
    <p:sldId id="276" r:id="rId23"/>
    <p:sldId id="277" r:id="rId24"/>
    <p:sldId id="278" r:id="rId25"/>
    <p:sldId id="282" r:id="rId26"/>
    <p:sldId id="279" r:id="rId27"/>
    <p:sldId id="280" r:id="rId28"/>
    <p:sldId id="281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FF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D41E07-0601-446F-8A30-523D6F692B21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24F939-B3C5-48C1-B44F-C06E6F8F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BC2A-AFD2-45F4-A23C-C58FC3D75A8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7E2C-864E-415E-9C4D-F9A713C88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BC2A-AFD2-45F4-A23C-C58FC3D75A8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7E2C-864E-415E-9C4D-F9A713C88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BC2A-AFD2-45F4-A23C-C58FC3D75A8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7E2C-864E-415E-9C4D-F9A713C88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BC2A-AFD2-45F4-A23C-C58FC3D75A8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7E2C-864E-415E-9C4D-F9A713C88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BC2A-AFD2-45F4-A23C-C58FC3D75A8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7E2C-864E-415E-9C4D-F9A713C88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BC2A-AFD2-45F4-A23C-C58FC3D75A8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7E2C-864E-415E-9C4D-F9A713C88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BC2A-AFD2-45F4-A23C-C58FC3D75A8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7E2C-864E-415E-9C4D-F9A713C88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BC2A-AFD2-45F4-A23C-C58FC3D75A8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7E2C-864E-415E-9C4D-F9A713C88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BC2A-AFD2-45F4-A23C-C58FC3D75A8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7E2C-864E-415E-9C4D-F9A713C88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BC2A-AFD2-45F4-A23C-C58FC3D75A8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7E2C-864E-415E-9C4D-F9A713C88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BC2A-AFD2-45F4-A23C-C58FC3D75A8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7E2C-864E-415E-9C4D-F9A713C88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  <a:alpha val="51000"/>
              </a:schemeClr>
            </a:gs>
            <a:gs pos="17999">
              <a:schemeClr val="accent6">
                <a:lumMod val="60000"/>
                <a:lumOff val="40000"/>
                <a:alpha val="39000"/>
              </a:schemeClr>
            </a:gs>
            <a:gs pos="36000">
              <a:schemeClr val="bg2">
                <a:lumMod val="50000"/>
                <a:alpha val="78000"/>
              </a:schemeClr>
            </a:gs>
            <a:gs pos="36000">
              <a:schemeClr val="accent2">
                <a:lumMod val="50000"/>
                <a:alpha val="62000"/>
              </a:schemeClr>
            </a:gs>
            <a:gs pos="51000">
              <a:schemeClr val="tx1">
                <a:lumMod val="85000"/>
                <a:lumOff val="15000"/>
                <a:alpha val="71000"/>
              </a:schemeClr>
            </a:gs>
            <a:gs pos="61000">
              <a:schemeClr val="accent6">
                <a:lumMod val="75000"/>
                <a:alpha val="54000"/>
              </a:schemeClr>
            </a:gs>
            <a:gs pos="82001">
              <a:schemeClr val="tx1">
                <a:lumMod val="65000"/>
                <a:lumOff val="35000"/>
                <a:alpha val="45000"/>
              </a:schemeClr>
            </a:gs>
            <a:gs pos="100000">
              <a:srgbClr val="FEE7F2"/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BBC2A-AFD2-45F4-A23C-C58FC3D75A84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37E2C-864E-415E-9C4D-F9A713C88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>
            <a:normAutofit/>
            <a:scene3d>
              <a:camera prst="orthographicFront"/>
              <a:lightRig rig="soft" dir="t"/>
            </a:scene3d>
            <a:sp3d extrusionH="57150" contourW="12700">
              <a:bevelT w="82550" h="38100" prst="coolSlant"/>
              <a:bevelB w="50800" h="38100" prst="riblet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r>
              <a:rPr lang="es-MX" sz="3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s-MX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</a:t>
            </a:r>
            <a:r>
              <a:rPr lang="es-MX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MARTIRES DE MEXICO Y SU INFLUENCIA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s-MX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</a:t>
            </a:r>
            <a:br>
              <a:rPr lang="es-MX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s-MX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MX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NUEVA </a:t>
            </a:r>
            <a:r>
              <a:rPr lang="es-MX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EVANGELIZACION”</a:t>
            </a:r>
            <a:br>
              <a:rPr lang="es-MX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s-MX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</a:t>
            </a:r>
            <a:r>
              <a:rPr lang="es-MX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Ricardo Ramírez, C.S.B.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s-MX" sz="2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XXIII </a:t>
            </a:r>
            <a:r>
              <a:rPr lang="es-MX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Convención de ANSH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s-MX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 de octubre, 2012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715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s-MX" sz="6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Narkisim" pitchFamily="34" charset="-79"/>
                <a:cs typeface="Narkisim" pitchFamily="34" charset="-79"/>
              </a:rPr>
              <a:t>1926</a:t>
            </a:r>
            <a:r>
              <a:rPr lang="es-MX" sz="4400" dirty="0" smtClean="0">
                <a:latin typeface="Narkisim" pitchFamily="34" charset="-79"/>
                <a:cs typeface="Narkisim" pitchFamily="34" charset="-79"/>
              </a:rPr>
              <a:t>	</a:t>
            </a:r>
          </a:p>
          <a:p>
            <a:pPr algn="ctr">
              <a:buNone/>
            </a:pPr>
            <a:r>
              <a:rPr lang="es-MX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Narkisim" pitchFamily="34" charset="-79"/>
                <a:cs typeface="Narkisim" pitchFamily="34" charset="-79"/>
              </a:rPr>
              <a:t>  El </a:t>
            </a:r>
            <a:r>
              <a:rPr lang="es-MX" sz="4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Narkisim" pitchFamily="34" charset="-79"/>
                <a:cs typeface="Narkisim" pitchFamily="34" charset="-79"/>
              </a:rPr>
              <a:t>Episcopado ordena la suspensión del culto público en toda la República.  Inmediatamente, una docena de Obispos, entre ellos el Arzobispo de México, son sacados bruscamente de sus sedes, y sin juicio previo, son expulsados del </a:t>
            </a:r>
            <a:r>
              <a:rPr lang="es-MX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Narkisim" pitchFamily="34" charset="-79"/>
                <a:cs typeface="Narkisim" pitchFamily="34" charset="-79"/>
              </a:rPr>
              <a:t>país.</a:t>
            </a:r>
            <a:endParaRPr lang="en-US" sz="44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isteros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22536" cy="6858000"/>
          </a:xfrm>
          <a:prstGeom prst="rect">
            <a:avLst/>
          </a:prstGeom>
          <a:blipFill dpi="0" rotWithShape="1">
            <a:blip r:embed="rId2" cstate="print">
              <a:alphaModFix amt="42000"/>
            </a:blip>
            <a:srcRect/>
            <a:stretch>
              <a:fillRect/>
            </a:stretch>
          </a:blip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70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Engravers MT" pitchFamily="18" charset="0"/>
              </a:rPr>
              <a:t>La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Engravers MT" pitchFamily="18" charset="0"/>
              </a:rPr>
              <a:t>Guerra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Engravers MT" pitchFamily="18" charset="0"/>
              </a:rPr>
              <a:t>de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Engravers MT" pitchFamily="18" charset="0"/>
              </a:rPr>
              <a:t>los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Engravers MT" pitchFamily="18" charset="0"/>
              </a:rPr>
              <a:t>Cristeros</a:t>
            </a:r>
            <a:endParaRPr lang="en-US" sz="5400" b="1" dirty="0">
              <a:solidFill>
                <a:schemeClr val="bg2">
                  <a:lumMod val="2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Engraver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>
              <a:buNone/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50800" dir="5400000" algn="ctr" rotWithShape="0">
                    <a:schemeClr val="bg2">
                      <a:lumMod val="90000"/>
                    </a:schemeClr>
                  </a:outerShdw>
                </a:effectLst>
                <a:latin typeface="High Tower Text" pitchFamily="18" charset="0"/>
              </a:rPr>
              <a:t>Los mártires fueron testigos hasta la muerte y con su sangre derramada dieron vida a la Iglesia. Estos santos deben ser para nosotros, en la nueva Evangelización, modelos de fe y el sacrificio que conlleva, ser discípulos y misioneros de Cristo. 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  <a:latin typeface="High Tower Text" pitchFamily="18" charset="0"/>
            </a:endParaRPr>
          </a:p>
        </p:txBody>
      </p:sp>
      <p:pic>
        <p:nvPicPr>
          <p:cNvPr id="1028" name="Picture 4" descr="C:\Users\Faviola\Desktop\Bishop's PowerPoint Photos\execution 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81400"/>
            <a:ext cx="3737127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Faviola\Desktop\Bishop's PowerPoint Photos\img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971800"/>
            <a:ext cx="1530696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Faviola\Desktop\Bishop's PowerPoint Photos\img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038600"/>
            <a:ext cx="4343400" cy="273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24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74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4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3733800" cy="5715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MX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Baskerville Old Face" pitchFamily="18" charset="0"/>
              </a:rPr>
              <a:t> ¡VIVA </a:t>
            </a:r>
          </a:p>
          <a:p>
            <a:pPr algn="ctr">
              <a:buNone/>
            </a:pPr>
            <a:r>
              <a:rPr lang="es-MX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Baskerville Old Face" pitchFamily="18" charset="0"/>
              </a:rPr>
              <a:t>CRISTO REY!</a:t>
            </a:r>
          </a:p>
          <a:p>
            <a:pPr algn="ctr">
              <a:buNone/>
            </a:pPr>
            <a:endParaRPr lang="es-MX" dirty="0">
              <a:solidFill>
                <a:srgbClr val="FFFF99"/>
              </a:solidFill>
              <a:effectLst>
                <a:outerShdw blurRad="50800" dist="50800" dir="5400000" algn="ctr" rotWithShape="0">
                  <a:schemeClr val="bg2">
                    <a:lumMod val="50000"/>
                  </a:schemeClr>
                </a:outerShdw>
              </a:effectLst>
              <a:latin typeface="Baskerville Old Face" pitchFamily="18" charset="0"/>
            </a:endParaRPr>
          </a:p>
          <a:p>
            <a:pPr algn="ctr">
              <a:buNone/>
            </a:pPr>
            <a:r>
              <a:rPr lang="es-MX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Baskerville Old Face" pitchFamily="18" charset="0"/>
              </a:rPr>
              <a:t>¡VIVA </a:t>
            </a:r>
          </a:p>
          <a:p>
            <a:pPr algn="ctr">
              <a:buNone/>
            </a:pPr>
            <a:r>
              <a:rPr lang="es-MX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Baskerville Old Face" pitchFamily="18" charset="0"/>
              </a:rPr>
              <a:t>LA SANTISIMA</a:t>
            </a:r>
          </a:p>
          <a:p>
            <a:pPr algn="ctr">
              <a:buNone/>
            </a:pPr>
            <a:r>
              <a:rPr lang="es-MX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Baskerville Old Face" pitchFamily="18" charset="0"/>
              </a:rPr>
              <a:t>VIRGEN DE</a:t>
            </a:r>
          </a:p>
          <a:p>
            <a:pPr algn="ctr">
              <a:buNone/>
            </a:pPr>
            <a:r>
              <a:rPr lang="es-MX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Baskerville Old Face" pitchFamily="18" charset="0"/>
              </a:rPr>
              <a:t>GUADALUPE!</a:t>
            </a:r>
          </a:p>
          <a:p>
            <a:pPr algn="ctr">
              <a:buNone/>
            </a:pPr>
            <a:r>
              <a:rPr lang="es-MX" dirty="0" smtClean="0">
                <a:solidFill>
                  <a:srgbClr val="FFFF99"/>
                </a:solidFill>
                <a:latin typeface="Baskerville Old Face" pitchFamily="18" charset="0"/>
              </a:rPr>
              <a:t> </a:t>
            </a:r>
          </a:p>
          <a:p>
            <a:pPr algn="ctr">
              <a:buNone/>
            </a:pPr>
            <a:endParaRPr lang="es-MX" dirty="0" smtClean="0">
              <a:solidFill>
                <a:srgbClr val="FFFF99"/>
              </a:solidFill>
              <a:latin typeface="Baskerville Old Face" pitchFamily="18" charset="0"/>
            </a:endParaRPr>
          </a:p>
          <a:p>
            <a:pPr algn="ctr">
              <a:buNone/>
            </a:pPr>
            <a:r>
              <a:rPr lang="es-MX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Baskerville Old Face" pitchFamily="18" charset="0"/>
              </a:rPr>
              <a:t>¡VIVA </a:t>
            </a:r>
          </a:p>
          <a:p>
            <a:pPr algn="ctr">
              <a:buNone/>
            </a:pPr>
            <a:r>
              <a:rPr lang="es-MX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Baskerville Old Face" pitchFamily="18" charset="0"/>
              </a:rPr>
              <a:t>ME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Baskerville Old Face" pitchFamily="18" charset="0"/>
              </a:rPr>
              <a:t>XI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Baskerville Old Face" pitchFamily="18" charset="0"/>
              </a:rPr>
              <a:t>CO!</a:t>
            </a:r>
            <a:endParaRPr lang="en-US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1026" name="Picture 2" descr="C:\Users\Faviola\Desktop\Bishop's PowerPoint Photos\V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-228600"/>
            <a:ext cx="5716506" cy="6569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8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skerville Old Face" pitchFamily="18" charset="0"/>
              </a:rPr>
              <a:t>A petición de grupos Católicos mexicanos, en 1913 el Vaticano concede permiso para:</a:t>
            </a:r>
          </a:p>
          <a:p>
            <a:pPr>
              <a:buNone/>
            </a:pPr>
            <a:endParaRPr lang="en-US" sz="3600" dirty="0" smtClean="0">
              <a:latin typeface="Baskerville Old Face" pitchFamily="18" charset="0"/>
            </a:endParaRPr>
          </a:p>
          <a:p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P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roclamar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“el reino del Sagrado Corazón de Jesús en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México”.</a:t>
            </a:r>
          </a:p>
          <a:p>
            <a:pPr>
              <a:buNone/>
            </a:pPr>
            <a:endParaRPr lang="es-MX" dirty="0" smtClean="0">
              <a:latin typeface="Narkisim" pitchFamily="34" charset="-79"/>
              <a:cs typeface="Narkisim" pitchFamily="34" charset="-79"/>
            </a:endParaRPr>
          </a:p>
          <a:p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Narkisim" pitchFamily="34" charset="-79"/>
                <a:cs typeface="Narkisim" pitchFamily="34" charset="-79"/>
              </a:rPr>
              <a:t>Coronar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Narkisim" pitchFamily="34" charset="-79"/>
                <a:cs typeface="Narkisim" pitchFamily="34" charset="-79"/>
              </a:rPr>
              <a:t>la imagen en las iglesias como señal de sumisión y vasallaje a Cristo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Narkisim" pitchFamily="34" charset="-79"/>
                <a:cs typeface="Narkisim" pitchFamily="34" charset="-79"/>
              </a:rPr>
              <a:t>Rey.</a:t>
            </a:r>
            <a:endParaRPr lang="en-US" dirty="0">
              <a:solidFill>
                <a:schemeClr val="bg2">
                  <a:lumMod val="2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MX" sz="4000" b="1" cap="all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Georgia" pitchFamily="18" charset="0"/>
              </a:rPr>
              <a:t>La </a:t>
            </a:r>
            <a:r>
              <a:rPr lang="es-MX" sz="4000" b="1" cap="all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Georgia" pitchFamily="18" charset="0"/>
              </a:rPr>
              <a:t>Consagración </a:t>
            </a:r>
            <a:r>
              <a:rPr lang="es-MX" sz="4000" b="1" cap="all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Georgia" pitchFamily="18" charset="0"/>
              </a:rPr>
              <a:t>a </a:t>
            </a:r>
            <a:endParaRPr lang="es-MX" sz="4000" b="1" cap="all" dirty="0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accent6">
                    <a:lumMod val="40000"/>
                    <a:lumOff val="60000"/>
                  </a:schemeClr>
                </a:outerShdw>
              </a:effectLst>
              <a:latin typeface="Georgia" pitchFamily="18" charset="0"/>
            </a:endParaRPr>
          </a:p>
          <a:p>
            <a:pPr algn="ctr">
              <a:buNone/>
            </a:pPr>
            <a:r>
              <a:rPr lang="es-MX" sz="4000" b="1" cap="all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Georgia" pitchFamily="18" charset="0"/>
              </a:rPr>
              <a:t>Cristo </a:t>
            </a:r>
            <a:r>
              <a:rPr lang="es-MX" sz="4000" b="1" cap="all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Georgia" pitchFamily="18" charset="0"/>
              </a:rPr>
              <a:t>Rey </a:t>
            </a:r>
            <a:r>
              <a:rPr lang="es-MX" sz="4000" b="1" cap="all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6">
                      <a:lumMod val="40000"/>
                      <a:lumOff val="60000"/>
                    </a:schemeClr>
                  </a:outerShdw>
                </a:effectLst>
                <a:latin typeface="Georgia" pitchFamily="18" charset="0"/>
              </a:rPr>
              <a:t>1914</a:t>
            </a:r>
          </a:p>
          <a:p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Georgia" pitchFamily="18" charset="0"/>
              </a:rPr>
              <a:t>Catedral de México</a:t>
            </a:r>
          </a:p>
          <a:p>
            <a:pPr>
              <a:buNone/>
            </a:pPr>
            <a:endParaRPr lang="es-MX" b="1" dirty="0" smtClean="0">
              <a:solidFill>
                <a:schemeClr val="accent5">
                  <a:lumMod val="75000"/>
                </a:schemeClr>
              </a:solidFill>
              <a:effectLst>
                <a:outerShdw blurRad="50800" dist="50800" dir="5400000" algn="ctr" rotWithShape="0">
                  <a:schemeClr val="accent3">
                    <a:lumMod val="40000"/>
                    <a:lumOff val="60000"/>
                  </a:schemeClr>
                </a:outerShdw>
              </a:effectLst>
              <a:latin typeface="Georgia" pitchFamily="18" charset="0"/>
            </a:endParaRPr>
          </a:p>
          <a:p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Georgia" pitchFamily="18" charset="0"/>
              </a:rPr>
              <a:t>Presenciaron </a:t>
            </a:r>
          </a:p>
          <a:p>
            <a:pPr>
              <a:buNone/>
            </a:pP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Georgia" pitchFamily="18" charset="0"/>
              </a:rPr>
              <a:t>    autoridades civiles </a:t>
            </a:r>
          </a:p>
          <a:p>
            <a:pPr>
              <a:buNone/>
            </a:pP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Georgia" pitchFamily="18" charset="0"/>
              </a:rPr>
              <a:t>     y eclesiásticas</a:t>
            </a:r>
          </a:p>
          <a:p>
            <a:endParaRPr lang="es-MX" b="1" dirty="0" smtClean="0">
              <a:solidFill>
                <a:schemeClr val="accent5">
                  <a:lumMod val="75000"/>
                </a:schemeClr>
              </a:solidFill>
              <a:effectLst>
                <a:outerShdw blurRad="50800" dist="50800" dir="5400000" algn="ctr" rotWithShape="0">
                  <a:schemeClr val="accent3">
                    <a:lumMod val="40000"/>
                    <a:lumOff val="60000"/>
                  </a:schemeClr>
                </a:outerShdw>
              </a:effectLst>
              <a:latin typeface="Georgia" pitchFamily="18" charset="0"/>
            </a:endParaRPr>
          </a:p>
          <a:p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Georgia" pitchFamily="18" charset="0"/>
              </a:rPr>
              <a:t>Primer grito:</a:t>
            </a:r>
          </a:p>
          <a:p>
            <a:pPr algn="ctr">
              <a:buNone/>
            </a:pPr>
            <a:r>
              <a:rPr lang="es-MX" sz="4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Georgia" pitchFamily="18" charset="0"/>
              </a:rPr>
              <a:t>¡“VIVA </a:t>
            </a:r>
            <a:r>
              <a:rPr lang="es-MX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Georgia" pitchFamily="18" charset="0"/>
              </a:rPr>
              <a:t>CRISTO </a:t>
            </a:r>
            <a:r>
              <a:rPr lang="es-MX" sz="4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Georgia" pitchFamily="18" charset="0"/>
              </a:rPr>
              <a:t>REY”!</a:t>
            </a:r>
            <a:endParaRPr lang="en-US" sz="40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accent3">
                    <a:lumMod val="40000"/>
                    <a:lumOff val="60000"/>
                  </a:scheme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4" descr="Mexico Cathed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133600"/>
            <a:ext cx="3423023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viola\Desktop\Bishop's PowerPoint Photos\img073_+edit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348738" cy="6858000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58975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lgerian" pitchFamily="82" charset="0"/>
              </a:rPr>
              <a:t>RESOLUCION Y LOS “MAL ARREGLOS”</a:t>
            </a:r>
          </a:p>
          <a:p>
            <a:pPr>
              <a:buNone/>
            </a:pPr>
            <a:endParaRPr lang="en-US" dirty="0" smtClean="0"/>
          </a:p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Miriam Fixed" pitchFamily="49" charset="-79"/>
                <a:cs typeface="Miriam Fixed" pitchFamily="49" charset="-79"/>
              </a:rPr>
              <a:t>Sólo 2 obispo mexicanos </a:t>
            </a:r>
          </a:p>
          <a:p>
            <a:pPr>
              <a:buNone/>
            </a:pPr>
            <a:endParaRPr lang="en-US" sz="4800" b="1" dirty="0" smtClean="0">
              <a:solidFill>
                <a:schemeClr val="accent1">
                  <a:lumMod val="75000"/>
                </a:schemeClr>
              </a:solidFill>
              <a:latin typeface="Miriam Fixed" pitchFamily="49" charset="-79"/>
              <a:cs typeface="Miriam Fixed" pitchFamily="49" charset="-79"/>
            </a:endParaRPr>
          </a:p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Miriam Fixed" pitchFamily="49" charset="-79"/>
                <a:cs typeface="Miriam Fixed" pitchFamily="49" charset="-79"/>
              </a:rPr>
              <a:t>Ningún Cristero de la Liga Nacional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  <a:latin typeface="Baskerville Old Face" pitchFamily="18" charset="0"/>
              </a:rPr>
              <a:t>No se </a:t>
            </a:r>
            <a:r>
              <a:rPr lang="en-US" sz="66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  <a:latin typeface="Baskerville Old Face" pitchFamily="18" charset="0"/>
              </a:rPr>
              <a:t>Lograron</a:t>
            </a:r>
            <a:endParaRPr lang="en-US" sz="6600" dirty="0" smtClean="0">
              <a:solidFill>
                <a:schemeClr val="bg2">
                  <a:lumMod val="25000"/>
                </a:schemeClr>
              </a:solidFill>
              <a:effectLst>
                <a:outerShdw blurRad="50800" dist="50800" dir="5400000" algn="ctr" rotWithShape="0">
                  <a:schemeClr val="accent1">
                    <a:lumMod val="20000"/>
                    <a:lumOff val="80000"/>
                  </a:schemeClr>
                </a:outerShdw>
              </a:effectLst>
              <a:latin typeface="Baskerville Old Face" pitchFamily="18" charset="0"/>
            </a:endParaRPr>
          </a:p>
          <a:p>
            <a:pPr>
              <a:buNone/>
            </a:pPr>
            <a:endParaRPr lang="en-US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chemeClr val="accent1">
                      <a:lumMod val="20000"/>
                      <a:lumOff val="80000"/>
                      <a:alpha val="43000"/>
                    </a:schemeClr>
                  </a:outerShdw>
                </a:effectLst>
                <a:latin typeface="Bookman Old Style" pitchFamily="18" charset="0"/>
              </a:rPr>
              <a:t>La derogación de las leyes persecutorias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chemeClr val="accent1">
                    <a:lumMod val="20000"/>
                    <a:lumOff val="80000"/>
                    <a:alpha val="43000"/>
                  </a:schemeClr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chemeClr val="accent1">
                      <a:lumMod val="20000"/>
                      <a:lumOff val="80000"/>
                      <a:alpha val="43000"/>
                    </a:schemeClr>
                  </a:outerShdw>
                </a:effectLst>
                <a:latin typeface="Bookman Old Style" pitchFamily="18" charset="0"/>
              </a:rPr>
              <a:t>Garantias escritas para la protección de los cristeros una vez depuestas la armas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>
              <a:buNone/>
            </a:pPr>
            <a:r>
              <a:rPr lang="en-US" b="1" cap="all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Lucida Handwriting" pitchFamily="66" charset="0"/>
              </a:rPr>
              <a:t>Resultados</a:t>
            </a:r>
          </a:p>
          <a:p>
            <a:pPr>
              <a:buNone/>
            </a:pPr>
            <a:endParaRPr lang="en-US" cap="all" dirty="0" smtClean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  <a:latin typeface="DotumChe" pitchFamily="49" charset="-127"/>
                <a:ea typeface="DotumChe" pitchFamily="49" charset="-127"/>
              </a:rPr>
              <a:t>El gobierno mandó matar a los líderes del movimiento cristero</a:t>
            </a:r>
          </a:p>
          <a:p>
            <a:pPr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50800" dist="50800" dir="5400000" algn="ctr" rotWithShape="0">
                  <a:schemeClr val="accent1">
                    <a:lumMod val="20000"/>
                    <a:lumOff val="80000"/>
                  </a:schemeClr>
                </a:outerShdw>
              </a:effectLst>
              <a:latin typeface="DotumChe" pitchFamily="49" charset="-127"/>
              <a:ea typeface="DotumChe" pitchFamily="49" charset="-127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  <a:latin typeface="DotumChe" pitchFamily="49" charset="-127"/>
                <a:ea typeface="DotumChe" pitchFamily="49" charset="-127"/>
              </a:rPr>
              <a:t>Se mantuvieron leyes anti-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  <a:latin typeface="DotumChe" pitchFamily="49" charset="-127"/>
                <a:ea typeface="DotumChe" pitchFamily="49" charset="-127"/>
              </a:rPr>
              <a:t>católicas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  <a:latin typeface="DotumChe" pitchFamily="49" charset="-127"/>
                <a:ea typeface="DotumChe" pitchFamily="49" charset="-127"/>
              </a:rPr>
              <a:t> en la Constitución de 1917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50800" dist="50800" dir="5400000" algn="ctr" rotWithShape="0">
                  <a:schemeClr val="accent1">
                    <a:lumMod val="20000"/>
                    <a:lumOff val="80000"/>
                  </a:schemeClr>
                </a:outerShdw>
              </a:effectLst>
              <a:latin typeface="DotumChe" pitchFamily="49" charset="-127"/>
              <a:ea typeface="DotumChe" pitchFamily="49" charset="-127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  <a:latin typeface="DotumChe" pitchFamily="49" charset="-127"/>
                <a:ea typeface="DotumChe" pitchFamily="49" charset="-127"/>
              </a:rPr>
              <a:t>Hasta 1993 se modificaron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skerville Old Face" pitchFamily="18" charset="0"/>
              </a:rPr>
              <a:t>La Nueva Evangelización</a:t>
            </a:r>
          </a:p>
          <a:p>
            <a:pPr marL="514350" indent="-514350">
              <a:buNone/>
            </a:pPr>
            <a:endParaRPr lang="en-US" dirty="0" smtClean="0"/>
          </a:p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Juan Pablo II en </a:t>
            </a:r>
          </a:p>
          <a:p>
            <a:pPr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Santo Domingo (1992)</a:t>
            </a:r>
          </a:p>
          <a:p>
            <a:pPr>
              <a:buNone/>
            </a:pPr>
            <a:endParaRPr lang="en-US" sz="4800" dirty="0" smtClean="0"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  <a:p>
            <a:r>
              <a:rPr lang="en-US" sz="4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Ecclesia in America</a:t>
            </a:r>
          </a:p>
          <a:p>
            <a:endParaRPr lang="en-US" sz="4800" i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V Conference de Aparecida</a:t>
            </a:r>
            <a:endParaRPr lang="en-US" sz="4800" dirty="0"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3" descr="John Pa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600200"/>
            <a:ext cx="3795875" cy="3505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2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La Influencia de los Márties en la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Nueva Evangelización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stellar" pitchFamily="18" charset="0"/>
              </a:rPr>
              <a:t>Modelos de Fe</a:t>
            </a:r>
          </a:p>
          <a:p>
            <a:endParaRPr lang="en-US" dirty="0" smtClean="0">
              <a:solidFill>
                <a:srgbClr val="0070C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Castellar" pitchFamily="18" charset="0"/>
            </a:endParaRPr>
          </a:p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stellar" pitchFamily="18" charset="0"/>
              </a:rPr>
              <a:t>Modelos de Testimonio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Castellar" pitchFamily="18" charset="0"/>
            </a:endParaRPr>
          </a:p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stellar" pitchFamily="18" charset="0"/>
              </a:rPr>
              <a:t>Modelos de Sacrificio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6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40000"/>
                      <a:lumOff val="60000"/>
                    </a:schemeClr>
                  </a:outerShdw>
                </a:effectLst>
                <a:latin typeface="Bodoni MT Black" pitchFamily="18" charset="0"/>
              </a:rPr>
              <a:t>La Religiosidad Popular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iriam Fixed" pitchFamily="49" charset="-79"/>
                <a:cs typeface="Miriam Fixed" pitchFamily="49" charset="-79"/>
              </a:rPr>
              <a:t>La fe de los cristeros se 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iriam Fixed" pitchFamily="49" charset="-79"/>
                <a:cs typeface="Miriam Fixed" pitchFamily="49" charset="-79"/>
              </a:rPr>
              <a:t>caracteriza por Amor a:</a:t>
            </a:r>
          </a:p>
          <a:p>
            <a:pPr algn="ctr">
              <a:buNone/>
            </a:pPr>
            <a:endParaRPr lang="en-US" b="1" dirty="0" smtClean="0">
              <a:solidFill>
                <a:srgbClr val="FFFF00"/>
              </a:solidFill>
              <a:latin typeface="Harrington" pitchFamily="82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Harrington" pitchFamily="82" charset="0"/>
              </a:rPr>
              <a:t>Dios</a:t>
            </a:r>
          </a:p>
          <a:p>
            <a:pPr algn="ctr">
              <a:buNone/>
            </a:pPr>
            <a:endParaRPr lang="en-US" dirty="0" smtClean="0">
              <a:effectLst>
                <a:outerShdw blurRad="50800" dist="50800" dir="5400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Harrington" pitchFamily="82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Harrington" pitchFamily="82" charset="0"/>
              </a:rPr>
              <a:t>La Virgen</a:t>
            </a:r>
          </a:p>
          <a:p>
            <a:pPr algn="ctr">
              <a:buNone/>
            </a:pPr>
            <a:endParaRPr lang="en-US" dirty="0" smtClean="0">
              <a:effectLst>
                <a:outerShdw blurRad="50800" dist="50800" dir="5400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Harrington" pitchFamily="82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Harrington" pitchFamily="82" charset="0"/>
              </a:rPr>
              <a:t>La vida sacramental</a:t>
            </a:r>
          </a:p>
          <a:p>
            <a:pPr algn="ctr">
              <a:buNone/>
            </a:pPr>
            <a:endParaRPr lang="en-US" dirty="0" smtClean="0">
              <a:effectLst>
                <a:outerShdw blurRad="50800" dist="50800" dir="5400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Harrington" pitchFamily="82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Harrington" pitchFamily="82" charset="0"/>
              </a:rPr>
              <a:t>La Iglesia</a:t>
            </a:r>
          </a:p>
          <a:p>
            <a:pPr algn="ctr">
              <a:buNone/>
            </a:pPr>
            <a:endParaRPr lang="en-US" dirty="0" smtClean="0">
              <a:latin typeface="Harrington" pitchFamily="8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axa-cathedra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0651" y="0"/>
            <a:ext cx="922530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>
                <a:effectLst>
                  <a:outerShdw blurRad="50800" dist="38100" dir="18900000" algn="bl" rotWithShape="0">
                    <a:schemeClr val="accent5">
                      <a:lumMod val="40000"/>
                      <a:lumOff val="60000"/>
                      <a:alpha val="40000"/>
                    </a:schemeClr>
                  </a:outerShdw>
                </a:effectLst>
                <a:latin typeface="Californian FB" pitchFamily="18" charset="0"/>
              </a:rPr>
              <a:t>Puebla 1979</a:t>
            </a:r>
          </a:p>
          <a:p>
            <a:pPr algn="ctr">
              <a:buNone/>
            </a:pPr>
            <a:endParaRPr lang="en-US" sz="5400" dirty="0" smtClean="0">
              <a:effectLst>
                <a:outerShdw blurRad="50800" dist="38100" dir="18900000" algn="bl" rotWithShape="0">
                  <a:schemeClr val="accent5">
                    <a:lumMod val="40000"/>
                    <a:lumOff val="60000"/>
                    <a:alpha val="40000"/>
                  </a:schemeClr>
                </a:outerShdw>
              </a:effectLst>
              <a:latin typeface="Californian FB" pitchFamily="18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skerville Old Face" pitchFamily="18" charset="0"/>
              </a:rPr>
              <a:t>La religiosidad del Pueblo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skerville Old Face" pitchFamily="18" charset="0"/>
              </a:rPr>
              <a:t>Un acervo de valores cristianos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skerville Old Face" pitchFamily="18" charset="0"/>
              </a:rPr>
              <a:t>Una sabiduria que afirma la dignidad humana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skerville Old Face" pitchFamily="18" charset="0"/>
              </a:rPr>
              <a:t>Establece fraternidad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skerville Old Face" pitchFamily="18" charset="0"/>
              </a:rPr>
              <a:t>Da significado al trabajo y a la naturaleza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skerville Old Face" pitchFamily="18" charset="0"/>
              </a:rPr>
              <a:t>Es un principio de dicernimiento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skerville Old Face" pitchFamily="18" charset="0"/>
              </a:rPr>
              <a:t>Es instinto evangélico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4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457200"/>
            <a:ext cx="5181600" cy="5668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bg2">
                      <a:lumMod val="10000"/>
                    </a:schemeClr>
                  </a:outerShdw>
                </a:effectLst>
                <a:latin typeface="Eras Demi ITC" pitchFamily="34" charset="0"/>
              </a:rPr>
              <a:t>La Transmisión de la fe a travéz de formación y educación religiosa sólida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Eras Demi ITC" pitchFamily="34" charset="0"/>
              </a:rPr>
              <a:t>Según Benedicto XVI en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Eras Demi ITC" pitchFamily="34" charset="0"/>
              </a:rPr>
              <a:t>Porta Fidei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Eras Demi ITC" pitchFamily="34" charset="0"/>
              </a:rPr>
              <a:t>La fe se recibe objetivamente, como el cuerpo de la enseñanza .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Eras Demi ITC" pitchFamily="34" charset="0"/>
              </a:rPr>
              <a:t>La fe se asimila y se acepta en el corazón de las personas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tx2">
                    <a:lumMod val="20000"/>
                    <a:lumOff val="80000"/>
                  </a:scheme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4" name="Picture 3" descr="benedict-x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3319346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ookman Old Style" pitchFamily="18" charset="0"/>
              </a:rPr>
              <a:t>La Cristeada fue defenza de la fe y de los derechos humanos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Bookman Old Style" pitchFamily="18" charset="0"/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ookman Old Style" pitchFamily="18" charset="0"/>
              </a:rPr>
              <a:t>Ahora también se requiere el testimonio de la iglesia a favor de la justicia social y atención en la práctica hacía los pobres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ookman Old Style" pitchFamily="18" charset="0"/>
              </a:rPr>
              <a:t>Inmigrantes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ookman Old Style" pitchFamily="18" charset="0"/>
              </a:rPr>
              <a:t>Trabajadores agrícolas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ookman Old Style" pitchFamily="18" charset="0"/>
              </a:rPr>
              <a:t>Las mujeres latinas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ookman Old Style" pitchFamily="18" charset="0"/>
              </a:rPr>
              <a:t>Los niños pobres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ookman Old Style" pitchFamily="18" charset="0"/>
              </a:rPr>
              <a:t>Los desempleados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llegal-immigra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304800"/>
            <a:ext cx="4762500" cy="3133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justicia-para-mujeres-mexican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657600"/>
            <a:ext cx="411891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pg12_nin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505200"/>
            <a:ext cx="2057400" cy="30798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 descr="Work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228600"/>
            <a:ext cx="2819400" cy="3352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 descr="desempleo-y-subemple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3657600"/>
            <a:ext cx="2216248" cy="289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609600" y="228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Eras Demi ITC" pitchFamily="34" charset="0"/>
              </a:rPr>
              <a:t>Inmigrantes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182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Eras Demi ITC" pitchFamily="34" charset="0"/>
              </a:rPr>
              <a:t>Trabajadores agrícolas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33528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Eras Demi ITC" pitchFamily="34" charset="0"/>
              </a:rPr>
              <a:t>Las mujeres latinas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Eras Demi ITC" pitchFamily="34" charset="0"/>
              </a:rPr>
              <a:t>Los niños pobres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350520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Eras Demi ITC" pitchFamily="34" charset="0"/>
              </a:rPr>
              <a:t>Los desempleados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8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6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60"/>
                            </p:stCondLst>
                            <p:childTnLst>
                              <p:par>
                                <p:cTn id="2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4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4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Benedicto XVI y la Justicia Social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  <a:effectLst>
                <a:outerShdw blurRad="50800" dist="50800" dir="5400000" algn="ctr" rotWithShape="0">
                  <a:schemeClr val="accent5">
                    <a:lumMod val="20000"/>
                    <a:lumOff val="80000"/>
                  </a:schemeClr>
                </a:outerShdw>
              </a:effectLst>
              <a:latin typeface="Bookman Old Style" pitchFamily="18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En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Sacramentum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Caritatis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el Papa coloca la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tarea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 de la Iglesia para la justicia y la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paz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 en el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contexto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 de la Eucaristía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La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comunión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 con Cristo significa la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comunión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 con todos los demás en el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mundo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  <a:latin typeface="Bookman Old Style" pitchFamily="18" charset="0"/>
              </a:rPr>
              <a:t> </a:t>
            </a:r>
          </a:p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ookman Old Style" pitchFamily="18" charset="0"/>
              </a:rPr>
              <a:t>Esto </a:t>
            </a:r>
            <a:r>
              <a:rPr lang="en-US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ookman Old Style" pitchFamily="18" charset="0"/>
              </a:rPr>
              <a:t>nos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ookman Old Style" pitchFamily="18" charset="0"/>
              </a:rPr>
              <a:t> conduce a transformar las estructuras injustas y a restaurar la dignidad en todos. </a:t>
            </a:r>
          </a:p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ookman Old Style" pitchFamily="18" charset="0"/>
              </a:rPr>
              <a:t>De esta manera la Eucaristía se realiza en la vida lo que significa en su celebración</a:t>
            </a:r>
          </a:p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ookman Old Style" pitchFamily="18" charset="0"/>
              </a:rPr>
              <a:t>La Iglesia no deberá permanecer al margen en la lucha para la justicia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400" dirty="0" err="1" smtClean="0">
                <a:latin typeface="Britannic Bold" pitchFamily="34" charset="0"/>
              </a:rPr>
              <a:t>Conclusión</a:t>
            </a:r>
            <a:r>
              <a:rPr lang="en-US" dirty="0" smtClean="0"/>
              <a:t> 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iriam Fixed" pitchFamily="49" charset="-79"/>
                <a:cs typeface="Miriam Fixed" pitchFamily="49" charset="-79"/>
              </a:rPr>
              <a:t>El concepto y la persona de Cristo como Rey.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iriam Fixed" pitchFamily="49" charset="-79"/>
                <a:cs typeface="Miriam Fixed" pitchFamily="49" charset="-79"/>
              </a:rPr>
              <a:t>(Jn. 18: 28-38)</a:t>
            </a: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iriam Fixed" pitchFamily="49" charset="-79"/>
                <a:cs typeface="Miriam Fixed" pitchFamily="49" charset="-79"/>
              </a:rPr>
              <a:t>El rey de la verdad, de la luz y del amor</a:t>
            </a: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iriam Fixed" pitchFamily="49" charset="-79"/>
                <a:cs typeface="Miriam Fixed" pitchFamily="49" charset="-79"/>
              </a:rPr>
              <a:t>“Las sangre de los mártires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iriam Fixed" pitchFamily="49" charset="-79"/>
                <a:cs typeface="Miriam Fixed" pitchFamily="49" charset="-79"/>
              </a:rPr>
              <a:t>es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iriam Fixed" pitchFamily="49" charset="-79"/>
                <a:cs typeface="Miriam Fixed" pitchFamily="49" charset="-79"/>
              </a:rPr>
              <a:t> semilla de cristianos” (Tertuliano)</a:t>
            </a: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iriam Fixed" pitchFamily="49" charset="-79"/>
                <a:cs typeface="Miriam Fixed" pitchFamily="49" charset="-79"/>
              </a:rPr>
              <a:t>La influencia de la Cristeada en los Estados Unidos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isto Rey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373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Virgen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>
              <a:buNone/>
            </a:pPr>
            <a:endParaRPr lang="en-US" sz="2600" dirty="0" smtClean="0">
              <a:solidFill>
                <a:schemeClr val="bg1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Bookman Old Style" pitchFamily="18" charset="0"/>
                <a:cs typeface="Arial" pitchFamily="34" charset="0"/>
              </a:rPr>
              <a:t>Entremos por la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Bookman Old Style" pitchFamily="18" charset="0"/>
                <a:cs typeface="Arial" pitchFamily="34" charset="0"/>
              </a:rPr>
              <a:t>puerta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Bookman Old Style" pitchFamily="18" charset="0"/>
                <a:cs typeface="Arial" pitchFamily="34" charset="0"/>
              </a:rPr>
              <a:t> de la fe que se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Bookman Old Style" pitchFamily="18" charset="0"/>
                <a:cs typeface="Arial" pitchFamily="34" charset="0"/>
              </a:rPr>
              <a:t>nos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Bookman Old Style" pitchFamily="18" charset="0"/>
                <a:cs typeface="Arial" pitchFamily="34" charset="0"/>
              </a:rPr>
              <a:t> ha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Bookman Old Style" pitchFamily="18" charset="0"/>
                <a:cs typeface="Arial" pitchFamily="34" charset="0"/>
              </a:rPr>
              <a:t>abierto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Bookman Old Style" pitchFamily="18" charset="0"/>
                <a:cs typeface="Arial" pitchFamily="34" charset="0"/>
              </a:rPr>
              <a:t> con el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Bookman Old Style" pitchFamily="18" charset="0"/>
                <a:cs typeface="Arial" pitchFamily="34" charset="0"/>
              </a:rPr>
              <a:t>grito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Bookman Old Style" pitchFamily="18" charset="0"/>
                <a:cs typeface="Arial" pitchFamily="34" charset="0"/>
              </a:rPr>
              <a:t> de los Cristeros:</a:t>
            </a:r>
          </a:p>
          <a:p>
            <a:pPr algn="ctr">
              <a:buNone/>
            </a:pPr>
            <a:endParaRPr lang="en-US" sz="6600" cap="all" dirty="0" smtClean="0">
              <a:solidFill>
                <a:schemeClr val="accent5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latin typeface="Britannic Bold" pitchFamily="34" charset="0"/>
            </a:endParaRPr>
          </a:p>
          <a:p>
            <a:pPr algn="ctr">
              <a:buNone/>
            </a:pPr>
            <a:r>
              <a:rPr lang="en-US" sz="6600" cap="all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ritannic Bold" pitchFamily="34" charset="0"/>
              </a:rPr>
              <a:t>¡Viva Cristo REY! </a:t>
            </a:r>
          </a:p>
          <a:p>
            <a:pPr algn="ctr">
              <a:buNone/>
            </a:pPr>
            <a:endParaRPr lang="en-US" sz="6600" cap="all" dirty="0" smtClean="0">
              <a:solidFill>
                <a:srgbClr val="FFFF00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Britannic Bold" pitchFamily="34" charset="0"/>
            </a:endParaRPr>
          </a:p>
          <a:p>
            <a:pPr algn="ctr">
              <a:buNone/>
            </a:pPr>
            <a:r>
              <a:rPr lang="en-US" sz="6600" cap="all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ritannic Bold" pitchFamily="34" charset="0"/>
              </a:rPr>
              <a:t>¡Viva la Virgen de Guadalupe!</a:t>
            </a:r>
            <a:endParaRPr lang="en-US" sz="6600" cap="all" dirty="0">
              <a:solidFill>
                <a:srgbClr val="FFFF00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2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6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schemeClr val="bg1">
                      <a:alpha val="50000"/>
                    </a:schemeClr>
                  </a:innerShdw>
                </a:effectLst>
                <a:latin typeface="Castellar" pitchFamily="18" charset="0"/>
              </a:rPr>
              <a:t>Caracteristicas:</a:t>
            </a:r>
          </a:p>
          <a:p>
            <a:pPr>
              <a:buNone/>
            </a:pPr>
            <a:endParaRPr lang="en-US" sz="5400" dirty="0" smtClean="0">
              <a:latin typeface="Castellar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Castellar" pitchFamily="18" charset="0"/>
              </a:rPr>
              <a:t>Nuevo ardor</a:t>
            </a:r>
          </a:p>
          <a:p>
            <a:pPr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50800" dist="50800" dir="5400000" algn="ctr" rotWithShape="0">
                  <a:schemeClr val="tx2">
                    <a:lumMod val="20000"/>
                    <a:lumOff val="80000"/>
                  </a:schemeClr>
                </a:outerShdw>
              </a:effectLst>
              <a:latin typeface="Castellar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Castellar" pitchFamily="18" charset="0"/>
              </a:rPr>
              <a:t>Nuevos métodos</a:t>
            </a:r>
          </a:p>
          <a:p>
            <a:pPr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50800" dist="50800" dir="5400000" algn="ctr" rotWithShape="0">
                  <a:schemeClr val="tx2">
                    <a:lumMod val="20000"/>
                    <a:lumOff val="80000"/>
                  </a:schemeClr>
                </a:outerShdw>
              </a:effectLst>
              <a:latin typeface="Castellar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Castellar" pitchFamily="18" charset="0"/>
              </a:rPr>
              <a:t>Nuevas expresiones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50800" dist="50800" dir="5400000" algn="ctr" rotWithShape="0">
                  <a:schemeClr val="tx2">
                    <a:lumMod val="20000"/>
                    <a:lumOff val="80000"/>
                  </a:scheme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6600" cap="small" dirty="0" smtClean="0">
                <a:solidFill>
                  <a:schemeClr val="bg2">
                    <a:lumMod val="50000"/>
                  </a:schemeClr>
                </a:solidFill>
                <a:effectLst>
                  <a:outerShdw dist="38100" dir="8100000" sx="101000" sy="101000" algn="tr" rotWithShape="0">
                    <a:schemeClr val="bg1">
                      <a:alpha val="57000"/>
                    </a:schemeClr>
                  </a:outerShdw>
                </a:effectLst>
                <a:latin typeface="Bodoni MT" pitchFamily="18" charset="0"/>
              </a:rPr>
              <a:t>El </a:t>
            </a:r>
            <a:r>
              <a:rPr lang="en-US" sz="6600" cap="small" dirty="0" err="1" smtClean="0">
                <a:solidFill>
                  <a:schemeClr val="bg2">
                    <a:lumMod val="50000"/>
                  </a:schemeClr>
                </a:solidFill>
                <a:effectLst>
                  <a:outerShdw dist="38100" dir="8100000" sx="101000" sy="101000" algn="tr" rotWithShape="0">
                    <a:schemeClr val="bg1">
                      <a:alpha val="57000"/>
                    </a:schemeClr>
                  </a:outerShdw>
                </a:effectLst>
                <a:latin typeface="Bodoni MT" pitchFamily="18" charset="0"/>
              </a:rPr>
              <a:t>Sinodo</a:t>
            </a:r>
            <a:r>
              <a:rPr lang="en-US" sz="6600" cap="small" dirty="0" smtClean="0">
                <a:solidFill>
                  <a:schemeClr val="bg2">
                    <a:lumMod val="50000"/>
                  </a:schemeClr>
                </a:solidFill>
                <a:effectLst>
                  <a:outerShdw dist="38100" dir="8100000" sx="101000" sy="101000" algn="tr" rotWithShape="0">
                    <a:schemeClr val="bg1">
                      <a:alpha val="57000"/>
                    </a:schemeClr>
                  </a:outerShdw>
                </a:effectLst>
                <a:latin typeface="Bodoni MT" pitchFamily="18" charset="0"/>
              </a:rPr>
              <a:t>:</a:t>
            </a:r>
          </a:p>
          <a:p>
            <a:pPr algn="ctr">
              <a:buNone/>
            </a:pPr>
            <a:endParaRPr lang="en-US" sz="6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8900000">
                  <a:schemeClr val="bg1">
                    <a:alpha val="50000"/>
                  </a:schemeClr>
                </a:innerShdw>
              </a:effectLst>
              <a:latin typeface="Bodoni MT" pitchFamily="18" charset="0"/>
            </a:endParaRPr>
          </a:p>
          <a:p>
            <a:pPr algn="ctr">
              <a:buNone/>
            </a:pP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8900000">
                  <a:schemeClr val="bg1">
                    <a:alpha val="50000"/>
                  </a:schemeClr>
                </a:innerShdw>
              </a:effectLst>
            </a:endParaRPr>
          </a:p>
          <a:p>
            <a:pPr algn="ctr">
              <a:buNone/>
            </a:pP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8900000">
                  <a:schemeClr val="bg1">
                    <a:alpha val="50000"/>
                  </a:schemeClr>
                </a:innerShdw>
              </a:effectLst>
            </a:endParaRPr>
          </a:p>
          <a:p>
            <a:pPr algn="ctr">
              <a:buNone/>
            </a:pP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8900000">
                  <a:schemeClr val="bg1">
                    <a:alpha val="50000"/>
                  </a:schemeClr>
                </a:innerShdw>
              </a:effectLst>
            </a:endParaRPr>
          </a:p>
          <a:p>
            <a:pPr algn="ctr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effectLst>
                <a:innerShdw blurRad="63500" dist="50800" dir="18900000">
                  <a:schemeClr val="bg1">
                    <a:alpha val="50000"/>
                  </a:schemeClr>
                </a:innerShdw>
              </a:effectLst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18900000">
                    <a:schemeClr val="bg1">
                      <a:alpha val="50000"/>
                    </a:schemeClr>
                  </a:innerShdw>
                </a:effectLst>
              </a:rPr>
              <a:t>“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18900000">
                    <a:schemeClr val="bg1">
                      <a:alpha val="50000"/>
                    </a:schemeClr>
                  </a:innerShdw>
                </a:effectLst>
              </a:rPr>
              <a:t>La Nueva Evangelización para la Transmisión de la Fe Cristiana”</a:t>
            </a:r>
          </a:p>
          <a:p>
            <a:pPr algn="ctr">
              <a:buNone/>
            </a:pPr>
            <a:endParaRPr lang="en-US" b="1" dirty="0" smtClean="0">
              <a:solidFill>
                <a:schemeClr val="bg2">
                  <a:lumMod val="25000"/>
                </a:schemeClr>
              </a:solidFill>
              <a:effectLst>
                <a:innerShdw blurRad="63500" dist="50800" dir="18900000">
                  <a:schemeClr val="bg1">
                    <a:alpha val="50000"/>
                  </a:schemeClr>
                </a:innerShdw>
              </a:effectLst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18900000">
                    <a:schemeClr val="bg1">
                      <a:alpha val="50000"/>
                    </a:schemeClr>
                  </a:innerShdw>
                </a:effectLst>
              </a:rPr>
              <a:t>“El Año de la Fe”</a:t>
            </a:r>
            <a:endParaRPr lang="en-US" b="1" dirty="0">
              <a:solidFill>
                <a:schemeClr val="bg2">
                  <a:lumMod val="25000"/>
                </a:schemeClr>
              </a:solidFill>
              <a:effectLst>
                <a:innerShdw blurRad="63500" dist="50800" dir="18900000">
                  <a:schemeClr val="bg1">
                    <a:alpha val="50000"/>
                  </a:schemeClr>
                </a:innerShdw>
              </a:effectLst>
            </a:endParaRPr>
          </a:p>
        </p:txBody>
      </p:sp>
      <p:pic>
        <p:nvPicPr>
          <p:cNvPr id="4" name="Picture 3" descr="vatica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143000"/>
            <a:ext cx="4038600" cy="2826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solidFill>
                  <a:schemeClr val="bg1"/>
                </a:solidFill>
                <a:latin typeface="Monotype Corsiva" pitchFamily="66" charset="0"/>
              </a:rPr>
              <a:t>   Los Mártires de México </a:t>
            </a:r>
          </a:p>
          <a:p>
            <a:pPr algn="ctr">
              <a:buNone/>
            </a:pPr>
            <a:r>
              <a:rPr lang="en-US" sz="6600" dirty="0" smtClean="0">
                <a:solidFill>
                  <a:schemeClr val="bg1"/>
                </a:solidFill>
                <a:latin typeface="Monotype Corsiva" pitchFamily="66" charset="0"/>
              </a:rPr>
              <a:t>y la </a:t>
            </a:r>
          </a:p>
          <a:p>
            <a:pPr algn="ctr">
              <a:buNone/>
            </a:pPr>
            <a:r>
              <a:rPr lang="en-US" sz="6600" dirty="0" smtClean="0">
                <a:solidFill>
                  <a:schemeClr val="bg1"/>
                </a:solidFill>
                <a:latin typeface="Monotype Corsiva" pitchFamily="66" charset="0"/>
              </a:rPr>
              <a:t>  Nueva Evangelización: Una Gran </a:t>
            </a:r>
            <a:r>
              <a:rPr lang="en-US" sz="6600" dirty="0" err="1" smtClean="0">
                <a:solidFill>
                  <a:schemeClr val="bg1"/>
                </a:solidFill>
                <a:latin typeface="Monotype Corsiva" pitchFamily="66" charset="0"/>
              </a:rPr>
              <a:t>Inspiración</a:t>
            </a:r>
            <a:endParaRPr lang="en-US" sz="6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63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skerville Old Face" pitchFamily="18" charset="0"/>
              </a:rPr>
              <a:t>    </a:t>
            </a:r>
            <a:r>
              <a:rPr lang="en-US" cap="all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skerville Old Face" pitchFamily="18" charset="0"/>
              </a:rPr>
              <a:t>El </a:t>
            </a:r>
            <a:r>
              <a:rPr lang="en-US" cap="all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skerville Old Face" pitchFamily="18" charset="0"/>
              </a:rPr>
              <a:t>c</a:t>
            </a:r>
            <a:r>
              <a:rPr lang="en-US" cap="all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skerville Old Face" pitchFamily="18" charset="0"/>
              </a:rPr>
              <a:t>onflicto </a:t>
            </a:r>
            <a:r>
              <a:rPr lang="en-US" cap="all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skerville Old Face" pitchFamily="18" charset="0"/>
              </a:rPr>
              <a:t>i</a:t>
            </a:r>
            <a:r>
              <a:rPr lang="en-US" cap="all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skerville Old Face" pitchFamily="18" charset="0"/>
              </a:rPr>
              <a:t>glesia-Estado en Mexico y </a:t>
            </a:r>
            <a:r>
              <a:rPr lang="en-US" cap="all" dirty="0" err="1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skerville Old Face" pitchFamily="18" charset="0"/>
              </a:rPr>
              <a:t>sus</a:t>
            </a:r>
            <a:r>
              <a:rPr lang="en-US" cap="all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skerville Old Face" pitchFamily="18" charset="0"/>
              </a:rPr>
              <a:t> </a:t>
            </a:r>
            <a:r>
              <a:rPr lang="en-US" cap="all" dirty="0" err="1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askerville Old Face" pitchFamily="18" charset="0"/>
              </a:rPr>
              <a:t>Antecedentes</a:t>
            </a:r>
            <a:endParaRPr lang="en-US" cap="all" dirty="0" smtClean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Baskerville Old Face" pitchFamily="18" charset="0"/>
            </a:endParaRP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pPr lvl="1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skerville Old Face" pitchFamily="18" charset="0"/>
              </a:rPr>
              <a:t>Los movimientos liberales:</a:t>
            </a:r>
          </a:p>
          <a:p>
            <a:pPr lvl="2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Baskerville Old Face" pitchFamily="18" charset="0"/>
              </a:rPr>
              <a:t>Cientificismo de la época </a:t>
            </a:r>
          </a:p>
          <a:p>
            <a:pPr lvl="2">
              <a:buNone/>
            </a:pP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Baskerville Old Face" pitchFamily="18" charset="0"/>
              </a:rPr>
              <a:t>  de la Ilustración</a:t>
            </a:r>
          </a:p>
          <a:p>
            <a:pPr lvl="2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Baskerville Old Face" pitchFamily="18" charset="0"/>
              </a:rPr>
              <a:t>El liberalismo jacobino - 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Baskerville Old Face" pitchFamily="18" charset="0"/>
            </a:endParaRPr>
          </a:p>
          <a:p>
            <a:pPr lvl="2">
              <a:buNone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Baskerville Old Face" pitchFamily="18" charset="0"/>
              </a:rPr>
              <a:t>   base de la revolución francesa</a:t>
            </a:r>
          </a:p>
          <a:p>
            <a:pPr lvl="2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Baskerville Old Face" pitchFamily="18" charset="0"/>
              </a:rPr>
              <a:t>La masonería siempre </a:t>
            </a:r>
          </a:p>
          <a:p>
            <a:pPr lvl="2">
              <a:buNone/>
            </a:pP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Baskerville Old Face" pitchFamily="18" charset="0"/>
              </a:rPr>
              <a:t>   hostil a la iglesia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4" name="Picture 3" descr="cons1917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971800"/>
            <a:ext cx="2514600" cy="3613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revolucion-franc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676400"/>
            <a:ext cx="2362200" cy="2189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4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40000"/>
                      <a:lumOff val="60000"/>
                    </a:schemeClr>
                  </a:outerShdw>
                </a:effectLst>
                <a:latin typeface="Baskerville Old Face" pitchFamily="18" charset="0"/>
              </a:rPr>
              <a:t>         Benito Juárez</a:t>
            </a:r>
          </a:p>
          <a:p>
            <a:r>
              <a:rPr lang="en-US" b="1" cap="small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BatangChe" pitchFamily="49" charset="-127"/>
              </a:rPr>
              <a:t>Anticlericalismo en </a:t>
            </a:r>
          </a:p>
          <a:p>
            <a:pPr>
              <a:buNone/>
            </a:pPr>
            <a:r>
              <a:rPr lang="en-US" b="1" cap="small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BatangChe" pitchFamily="49" charset="-127"/>
              </a:rPr>
              <a:t> </a:t>
            </a:r>
            <a:r>
              <a:rPr lang="en-US" b="1" cap="small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BatangChe" pitchFamily="49" charset="-127"/>
              </a:rPr>
              <a:t>   la Constitución de 1857</a:t>
            </a:r>
          </a:p>
          <a:p>
            <a:pPr>
              <a:buNone/>
            </a:pPr>
            <a:endParaRPr lang="en-US" b="1" cap="small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cap="small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Nacionalizó los bienes eclesiásticos</a:t>
            </a:r>
          </a:p>
          <a:p>
            <a:r>
              <a:rPr lang="en-US" b="1" cap="small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Suprimi</a:t>
            </a:r>
            <a:r>
              <a:rPr lang="en-US" b="1" cap="small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ó</a:t>
            </a:r>
            <a:r>
              <a:rPr lang="en-US" b="1" cap="small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US" b="1" cap="small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ó</a:t>
            </a:r>
            <a:r>
              <a:rPr lang="en-US" b="1" cap="small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rdenes religiosas</a:t>
            </a:r>
          </a:p>
          <a:p>
            <a:r>
              <a:rPr lang="en-US" b="1" cap="small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Secularizó cementerios, hospitales y centros de caridad</a:t>
            </a:r>
          </a:p>
          <a:p>
            <a:r>
              <a:rPr lang="en-US" b="1" cap="small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Apoyó una iglesia cismática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enito-juarez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52400"/>
            <a:ext cx="2743200" cy="3339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5791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skerville Old Face" pitchFamily="18" charset="0"/>
              </a:rPr>
              <a:t>Los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skerville Old Face" pitchFamily="18" charset="0"/>
              </a:rPr>
              <a:t>Artículos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skerville Old Face" pitchFamily="18" charset="0"/>
              </a:rPr>
              <a:t> Anti-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skerville Old Face" pitchFamily="18" charset="0"/>
              </a:rPr>
              <a:t>C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skerville Old Face" pitchFamily="18" charset="0"/>
              </a:rPr>
              <a:t>atólicos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skerville Old Face" pitchFamily="18" charset="0"/>
              </a:rPr>
              <a:t> en la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skerville Old Face" pitchFamily="18" charset="0"/>
              </a:rPr>
              <a:t>Constitución de 1917</a:t>
            </a:r>
          </a:p>
          <a:p>
            <a:pPr>
              <a:buNone/>
            </a:pPr>
            <a:endParaRPr lang="en-US" b="1" dirty="0" smtClean="0">
              <a:solidFill>
                <a:schemeClr val="accent6">
                  <a:lumMod val="5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Baskerville Old Face" pitchFamily="18" charset="0"/>
            </a:endParaRPr>
          </a:p>
          <a:p>
            <a:pPr lvl="0"/>
            <a:r>
              <a:rPr lang="es-MX" sz="3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accent2">
                      <a:lumMod val="20000"/>
                      <a:lumOff val="80000"/>
                    </a:schemeClr>
                  </a:outerShdw>
                </a:effectLst>
                <a:latin typeface="Miriam Fixed" pitchFamily="49" charset="-79"/>
                <a:cs typeface="Miriam Fixed" pitchFamily="49" charset="-79"/>
              </a:rPr>
              <a:t>Nacionalización de los bienes </a:t>
            </a:r>
            <a:r>
              <a:rPr lang="es-MX" sz="3000" b="1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accent2">
                      <a:lumMod val="20000"/>
                      <a:lumOff val="80000"/>
                    </a:schemeClr>
                  </a:outerShdw>
                </a:effectLst>
                <a:latin typeface="Miriam Fixed" pitchFamily="49" charset="-79"/>
                <a:cs typeface="Miriam Fixed" pitchFamily="49" charset="-79"/>
              </a:rPr>
              <a:t>eclesiásticos</a:t>
            </a:r>
            <a:endParaRPr lang="en-US" sz="3000" b="1" dirty="0">
              <a:solidFill>
                <a:srgbClr val="0070C0"/>
              </a:solidFill>
              <a:effectLst>
                <a:outerShdw blurRad="50800" dist="50800" dir="5400000" algn="ctr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Miriam Fixed" pitchFamily="49" charset="-79"/>
              <a:cs typeface="Miriam Fixed" pitchFamily="49" charset="-79"/>
            </a:endParaRPr>
          </a:p>
          <a:p>
            <a:pPr lvl="0"/>
            <a:r>
              <a:rPr lang="es-MX" sz="3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accent2">
                      <a:lumMod val="20000"/>
                      <a:lumOff val="80000"/>
                    </a:schemeClr>
                  </a:outerShdw>
                </a:effectLst>
                <a:latin typeface="Miriam Fixed" pitchFamily="49" charset="-79"/>
                <a:cs typeface="Miriam Fixed" pitchFamily="49" charset="-79"/>
              </a:rPr>
              <a:t>Supresión de las órdenes religiosas</a:t>
            </a:r>
            <a:endParaRPr lang="en-US" sz="3000" b="1" dirty="0">
              <a:solidFill>
                <a:srgbClr val="0070C0"/>
              </a:solidFill>
              <a:effectLst>
                <a:outerShdw blurRad="50800" dist="50800" dir="5400000" algn="ctr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Miriam Fixed" pitchFamily="49" charset="-79"/>
              <a:cs typeface="Miriam Fixed" pitchFamily="49" charset="-79"/>
            </a:endParaRPr>
          </a:p>
          <a:p>
            <a:pPr lvl="0"/>
            <a:r>
              <a:rPr lang="es-MX" sz="3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accent2">
                      <a:lumMod val="20000"/>
                      <a:lumOff val="80000"/>
                    </a:schemeClr>
                  </a:outerShdw>
                </a:effectLst>
                <a:latin typeface="Miriam Fixed" pitchFamily="49" charset="-79"/>
                <a:cs typeface="Miriam Fixed" pitchFamily="49" charset="-79"/>
              </a:rPr>
              <a:t>Secularización de los cementerios, hospitales y centros benéficos</a:t>
            </a:r>
            <a:endParaRPr lang="en-US" sz="3000" b="1" dirty="0">
              <a:solidFill>
                <a:srgbClr val="0070C0"/>
              </a:solidFill>
              <a:effectLst>
                <a:outerShdw blurRad="50800" dist="50800" dir="5400000" algn="ctr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Miriam Fixed" pitchFamily="49" charset="-79"/>
              <a:cs typeface="Miriam Fixed" pitchFamily="49" charset="-79"/>
            </a:endParaRPr>
          </a:p>
          <a:p>
            <a:pPr lvl="0"/>
            <a:r>
              <a:rPr lang="es-MX" sz="3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accent2">
                      <a:lumMod val="20000"/>
                      <a:lumOff val="80000"/>
                    </a:schemeClr>
                  </a:outerShdw>
                </a:effectLst>
                <a:latin typeface="Miriam Fixed" pitchFamily="49" charset="-79"/>
                <a:cs typeface="Miriam Fixed" pitchFamily="49" charset="-79"/>
              </a:rPr>
              <a:t>Restringían el culto al interior de los templos.</a:t>
            </a:r>
            <a:endParaRPr lang="en-US" sz="3000" b="1" dirty="0">
              <a:solidFill>
                <a:srgbClr val="0070C0"/>
              </a:solidFill>
              <a:effectLst>
                <a:outerShdw blurRad="50800" dist="50800" dir="5400000" algn="ctr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Miriam Fixed" pitchFamily="49" charset="-79"/>
              <a:cs typeface="Miriam Fixed" pitchFamily="49" charset="-79"/>
            </a:endParaRPr>
          </a:p>
          <a:p>
            <a:pPr lvl="0"/>
            <a:r>
              <a:rPr lang="es-MX" sz="3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accent2">
                      <a:lumMod val="20000"/>
                      <a:lumOff val="80000"/>
                    </a:schemeClr>
                  </a:outerShdw>
                </a:effectLst>
                <a:latin typeface="Miriam Fixed" pitchFamily="49" charset="-79"/>
                <a:cs typeface="Miriam Fixed" pitchFamily="49" charset="-79"/>
              </a:rPr>
              <a:t>Expulsión de </a:t>
            </a:r>
            <a:r>
              <a:rPr lang="es-MX" sz="3000" b="1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accent2">
                      <a:lumMod val="20000"/>
                      <a:lumOff val="80000"/>
                    </a:schemeClr>
                  </a:outerShdw>
                </a:effectLst>
                <a:latin typeface="Miriam Fixed" pitchFamily="49" charset="-79"/>
                <a:cs typeface="Miriam Fixed" pitchFamily="49" charset="-79"/>
              </a:rPr>
              <a:t>los </a:t>
            </a:r>
            <a:r>
              <a:rPr lang="es-MX" sz="3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accent2">
                      <a:lumMod val="20000"/>
                      <a:lumOff val="80000"/>
                    </a:schemeClr>
                  </a:outerShdw>
                </a:effectLst>
                <a:latin typeface="Miriam Fixed" pitchFamily="49" charset="-79"/>
                <a:cs typeface="Miriam Fixed" pitchFamily="49" charset="-79"/>
              </a:rPr>
              <a:t>Jesuitas</a:t>
            </a:r>
            <a:endParaRPr lang="en-US" sz="3000" b="1" dirty="0">
              <a:solidFill>
                <a:srgbClr val="0070C0"/>
              </a:solidFill>
              <a:effectLst>
                <a:outerShdw blurRad="50800" dist="50800" dir="5400000" algn="ctr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Miriam Fixed" pitchFamily="49" charset="-79"/>
              <a:cs typeface="Miriam Fixed" pitchFamily="49" charset="-79"/>
            </a:endParaRPr>
          </a:p>
          <a:p>
            <a:pPr lvl="0"/>
            <a:r>
              <a:rPr lang="es-MX" sz="3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accent2">
                      <a:lumMod val="20000"/>
                      <a:lumOff val="80000"/>
                    </a:schemeClr>
                  </a:outerShdw>
                </a:effectLst>
                <a:latin typeface="Miriam Fixed" pitchFamily="49" charset="-79"/>
                <a:cs typeface="Miriam Fixed" pitchFamily="49" charset="-79"/>
              </a:rPr>
              <a:t>Deportación y encarcelación de obispos, sacerdotes y religiosos.</a:t>
            </a:r>
            <a:endParaRPr lang="en-US" sz="3000" b="1" dirty="0">
              <a:solidFill>
                <a:srgbClr val="0070C0"/>
              </a:solidFill>
              <a:effectLst>
                <a:outerShdw blurRad="50800" dist="50800" dir="5400000" algn="ctr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Miriam Fixed" pitchFamily="49" charset="-79"/>
              <a:cs typeface="Miriam Fixed" pitchFamily="49" charset="-79"/>
            </a:endParaRPr>
          </a:p>
          <a:p>
            <a:endParaRPr lang="en-US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791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Algerian" pitchFamily="82" charset="0"/>
              </a:rPr>
              <a:t>Plutarco Elias Calles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Expulsó a sacerdotes </a:t>
            </a: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    extranjeros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  <a:p>
            <a:r>
              <a:rPr lang="es-MX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Impuso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multas a quienes </a:t>
            </a:r>
            <a:endParaRPr lang="es-MX" b="1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   enseñasen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la educación </a:t>
            </a:r>
            <a:endParaRPr lang="es-MX" b="1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    Católica</a:t>
            </a:r>
          </a:p>
          <a:p>
            <a:endParaRPr lang="es-MX" b="1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  <a:p>
            <a:r>
              <a:rPr lang="es-MX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Prohibió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usar atuendo clerical </a:t>
            </a:r>
            <a:endParaRPr lang="es-MX" b="1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  <a:p>
            <a:endParaRPr lang="es-MX" b="1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al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295400"/>
            <a:ext cx="30353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763</Words>
  <Application>Microsoft Office PowerPoint</Application>
  <PresentationFormat>On-screen Show (4:3)</PresentationFormat>
  <Paragraphs>183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“LOS MARTIRES DE MEXICO Y SU INFLUENCIA  EN  LA NUEVA EVANGELIZACION” Mons. Ricardo Ramírez, C.S.B.  XXIII Convención de ANSH 8 de octubre, 2012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Roman Catholic Diocese of Las Cruces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“LOS MARTIRES DE MEXICO Y SU INFLUENCIA  EN LA NUEVA EVANGELIZACION” Mons. Ricardo Ramírez, C.S.B. XXIII Convención de ANSH 8 de octubre, 2012</dc:title>
  <dc:creator>Faviola Ornelas</dc:creator>
  <cp:lastModifiedBy>Faviola Ornelas</cp:lastModifiedBy>
  <cp:revision>87</cp:revision>
  <dcterms:created xsi:type="dcterms:W3CDTF">2012-10-04T16:23:10Z</dcterms:created>
  <dcterms:modified xsi:type="dcterms:W3CDTF">2012-10-05T22:39:25Z</dcterms:modified>
</cp:coreProperties>
</file>